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4" r:id="rId20"/>
    <p:sldId id="293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FF"/>
    <a:srgbClr val="2BAFFF"/>
    <a:srgbClr val="3C3C3C"/>
    <a:srgbClr val="78A22F"/>
    <a:srgbClr val="007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B791C-2BCB-4449-8300-559A63A4BA95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634FB-37D8-4071-B162-10C8D6C620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00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079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20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1da40e808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1da40e808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36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1da40e80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1da40e80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37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1da40e808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1da40e808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581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646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747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168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1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178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72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B7C31-FABA-4424-93BD-2542DEAFB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A54A0C-A80D-4C92-AF26-5C5510EB1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F1CFA9-29D8-458A-9B18-6A626ADD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02AD7A-9442-4CF7-8D4D-765AAB8B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E5DE10-0280-422A-AF4B-314DFE91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23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B7AB3-CC3B-444D-A7D0-9C4DBCE8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1A0937-0359-4818-A918-6DD23936E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AFF01-131C-4473-BE43-5BA4B31E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59B6F2-5CCA-4045-8DC7-F1A2219C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EA74FC-04D6-47F9-8E14-0BD8EB4C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40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5F11A5B-C12A-4AF8-9D15-7809910F5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01D7C7-682C-47A4-B67E-2F5886F1E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41460D-CC8F-423D-AAE6-815FADFE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A41B70-7B65-43AE-9FA8-F7197504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706794-B18F-4048-82C2-AF75115A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75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589097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92040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316263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203990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78581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98979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84897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72100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436D0-01C1-4062-B01C-7F1D33E0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1589BD-ADC4-4EC0-B5A6-195331E43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518FF-3FF7-428D-9DE3-F41A50A3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314851-2438-4263-9CE5-10B43194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D8D24C-7C83-418F-9A6C-30A1BD2F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044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038098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740937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793981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436D0-01C1-4062-B01C-7F1D33E0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1589BD-ADC4-4EC0-B5A6-195331E43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518FF-3FF7-428D-9DE3-F41A50A3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314851-2438-4263-9CE5-10B43194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D8D24C-7C83-418F-9A6C-30A1BD2F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16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69DAC-8207-4932-8C5F-BF958F85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35ECBCF-8789-410A-B477-96A6167B8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E78332-E97F-4CF4-8188-08778CA5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B8E11B-114C-4CAB-8099-9CFE466A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256363-D32F-46BC-B08A-8ADAD426A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52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367E1-DA75-4E3B-94B2-C86DDD20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0FA2E-477C-43B4-AC91-A62BAE1BD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A5289B-6D1C-410E-A363-66895856E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E75869-2CC1-410E-9FF7-B71C478A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9AC86F-A126-4FB5-BB47-408E6214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6B0B2C-BA17-4655-9463-5D07A535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57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53679-9E67-4E06-B2E9-BB27F87A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62727A-0460-4573-B6EC-1FDED8AF8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651E01D-1DE8-4D8F-912C-7F1F00DBD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0B1C3FD-F8AD-4B8E-BBFF-F39CE6124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EC07901-07DC-4B90-BDFC-00062E20D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09C346-C535-41AA-923F-1DBE2979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3FF030-50A0-42A9-9CF1-13984E2C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0FAB152-F9B4-41C8-8456-48C7867A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207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2B9DD-B21B-4115-B75F-888FA315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59D4AC-2EBF-406A-A081-EB7E31F4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2C528B-CB7A-4415-90A7-5BA7D43D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1AD4C3-6AC2-4AE4-B923-B1232173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40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6162050-D14A-44CF-9A8F-309981BB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3B5F2E-0E75-4331-91CD-D3A4A02E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8B07FF-5B10-4015-A57C-7CF24F32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75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04F57-98D2-45FE-A670-753FCB8A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1F202E-46DA-471C-A388-CD031530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7551A8C-3994-4B6E-AA44-A5DD3DEC9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14FD3-983E-44B0-B264-993BD86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68FE55-AEFA-4258-ABEE-988CC134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8077EB-A470-49C1-98F0-2B76C35F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5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AE0AC-DD76-4AE3-9D4C-37DFD490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7B05218-98B2-4066-A36C-7C44D239A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D1804A2-3CBF-4F1C-B461-D8F72B9F8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919851-F956-4B2D-869C-3E897805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AACE1B-A974-42F8-8719-945D85F4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CEEA71-421B-4A1D-94C4-9F0E01CA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43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D44593-EB3D-4214-BEDC-355E4C10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4BA7682-8F85-4F59-BCD0-5BABC8485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B02C53-BE8A-4D84-8B12-38A209808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1EAD7-BD74-4B2E-B962-3010EDD81CD7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607EE6-7C61-459D-8273-E85CDAA8A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D8717A-8F7C-4302-839C-452A79C87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470064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30.png"/><Relationship Id="rId2" Type="http://schemas.openxmlformats.org/officeDocument/2006/relationships/image" Target="../media/image37.png"/><Relationship Id="rId16" Type="http://schemas.openxmlformats.org/officeDocument/2006/relationships/image" Target="../media/image49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48.png"/><Relationship Id="rId10" Type="http://schemas.openxmlformats.org/officeDocument/2006/relationships/image" Target="../media/image18.png"/><Relationship Id="rId19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1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17" Type="http://schemas.openxmlformats.org/officeDocument/2006/relationships/image" Target="../media/image43.png"/><Relationship Id="rId2" Type="http://schemas.openxmlformats.org/officeDocument/2006/relationships/image" Target="../media/image37.png"/><Relationship Id="rId16" Type="http://schemas.openxmlformats.org/officeDocument/2006/relationships/image" Target="../media/image4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19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33387" r="25039"/>
          <a:stretch/>
        </p:blipFill>
        <p:spPr>
          <a:xfrm>
            <a:off x="1" y="0"/>
            <a:ext cx="5062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71533" y="3230387"/>
            <a:ext cx="3942400" cy="1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CHARGER MANAGEMENT SYSTEM 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371533" y="5417024"/>
            <a:ext cx="3942400" cy="1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 b="1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en-US" sz="1600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for effective managing </a:t>
            </a:r>
            <a:br>
              <a:rPr lang="cs-CZ" sz="1600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monitoring </a:t>
            </a:r>
            <a:r>
              <a:rPr lang="cs-CZ" sz="1600" dirty="0" err="1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station</a:t>
            </a:r>
            <a:endParaRPr lang="cs-CZ" sz="1600" dirty="0">
              <a:solidFill>
                <a:srgbClr val="009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00" y="493249"/>
            <a:ext cx="1388635" cy="53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" y="1764434"/>
            <a:ext cx="4032180" cy="7283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8DAE0C-27BB-43A0-9801-4AA903CF6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6" r="620" b="3722"/>
          <a:stretch/>
        </p:blipFill>
        <p:spPr>
          <a:xfrm>
            <a:off x="5101386" y="0"/>
            <a:ext cx="707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4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574800" y="1108367"/>
            <a:ext cx="11537107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133" dirty="0">
                <a:solidFill>
                  <a:srgbClr val="009FFF"/>
                </a:solidFill>
              </a:rPr>
              <a:t>AXINET system allows 4 modes of battery exchange.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FEABAF-1D5E-44E3-B28F-753322AD5430}"/>
              </a:ext>
            </a:extLst>
          </p:cNvPr>
          <p:cNvSpPr txBox="1"/>
          <p:nvPr/>
        </p:nvSpPr>
        <p:spPr>
          <a:xfrm>
            <a:off x="574801" y="1813559"/>
            <a:ext cx="1094320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189" indent="-457189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2400" b="1" dirty="0">
                <a:solidFill>
                  <a:srgbClr val="3C3C3C"/>
                </a:solidFill>
              </a:rPr>
              <a:t>TAKE</a:t>
            </a:r>
          </a:p>
          <a:p>
            <a:pPr marL="457189" indent="-457189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2400" b="1" dirty="0">
                <a:solidFill>
                  <a:srgbClr val="3C3C3C"/>
                </a:solidFill>
              </a:rPr>
              <a:t>PUT and TAKE</a:t>
            </a:r>
          </a:p>
          <a:p>
            <a:pPr marL="457189" indent="-457189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2400" b="1" dirty="0">
                <a:solidFill>
                  <a:srgbClr val="3C3C3C"/>
                </a:solidFill>
              </a:rPr>
              <a:t>TAKE and PUT</a:t>
            </a:r>
          </a:p>
          <a:p>
            <a:pPr marL="457189" indent="-457189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2400" b="1" dirty="0">
                <a:solidFill>
                  <a:srgbClr val="3C3C3C"/>
                </a:solidFill>
              </a:rPr>
              <a:t>SWAP</a:t>
            </a:r>
          </a:p>
        </p:txBody>
      </p:sp>
      <p:sp>
        <p:nvSpPr>
          <p:cNvPr id="13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10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14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6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84859"/>
            <a:ext cx="4673967" cy="159573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0" y="1685001"/>
            <a:ext cx="4673971" cy="15957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41" y="3265087"/>
            <a:ext cx="542875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5" y="3265087"/>
            <a:ext cx="542875" cy="4459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01" y="3260693"/>
            <a:ext cx="542876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89" y="3260693"/>
            <a:ext cx="542876" cy="44604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311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TAKE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79973"/>
            <a:ext cx="542813" cy="446047"/>
          </a:xfrm>
          <a:prstGeom prst="rect">
            <a:avLst/>
          </a:prstGeom>
        </p:spPr>
      </p:pic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6778014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5B656A-4A38-4942-B41E-82BDDB89D0A3}"/>
              </a:ext>
            </a:extLst>
          </p:cNvPr>
          <p:cNvSpPr/>
          <p:nvPr/>
        </p:nvSpPr>
        <p:spPr>
          <a:xfrm>
            <a:off x="7549415" y="1643855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D583E288-63BC-4A9D-8D73-CA290268441C}"/>
              </a:ext>
            </a:extLst>
          </p:cNvPr>
          <p:cNvSpPr/>
          <p:nvPr/>
        </p:nvSpPr>
        <p:spPr>
          <a:xfrm>
            <a:off x="7651727" y="2291515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8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35" name="Google Shape;9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11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39" name="Google Shape;5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23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84859"/>
            <a:ext cx="4673967" cy="159573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77" y="1684860"/>
            <a:ext cx="4673971" cy="15957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41" y="3265087"/>
            <a:ext cx="542875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5" y="3265087"/>
            <a:ext cx="542875" cy="4459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01" y="3260693"/>
            <a:ext cx="542876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89" y="3260693"/>
            <a:ext cx="542876" cy="44604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79973"/>
            <a:ext cx="542813" cy="446047"/>
          </a:xfrm>
          <a:prstGeom prst="rect">
            <a:avLst/>
          </a:prstGeom>
        </p:spPr>
      </p:pic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6782777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B7971F-972B-4013-9F95-480E32EB4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06" y="365127"/>
            <a:ext cx="2646841" cy="1732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F6DD8B-FC2F-4127-8A26-7579D0C710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61" y="365127"/>
            <a:ext cx="2646841" cy="1732616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516ACA11-3F4D-4EB5-B97B-0BA9FE53DBD1}"/>
              </a:ext>
            </a:extLst>
          </p:cNvPr>
          <p:cNvSpPr/>
          <p:nvPr/>
        </p:nvSpPr>
        <p:spPr>
          <a:xfrm>
            <a:off x="10938343" y="1231497"/>
            <a:ext cx="542876" cy="5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1A244E-EA18-42F8-920A-AA58D0B165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51" y="1363517"/>
            <a:ext cx="131064" cy="131064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D4FE2C4B-DED2-4CA2-9483-712820F089B5}"/>
              </a:ext>
            </a:extLst>
          </p:cNvPr>
          <p:cNvSpPr/>
          <p:nvPr/>
        </p:nvSpPr>
        <p:spPr>
          <a:xfrm>
            <a:off x="7543477" y="1645049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879F7F09-3444-4574-A0F5-271B3D829F2F}"/>
              </a:ext>
            </a:extLst>
          </p:cNvPr>
          <p:cNvSpPr/>
          <p:nvPr/>
        </p:nvSpPr>
        <p:spPr>
          <a:xfrm>
            <a:off x="7652997" y="229596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36858198-9C6F-4E5F-8139-26CF41213289}"/>
              </a:ext>
            </a:extLst>
          </p:cNvPr>
          <p:cNvSpPr txBox="1">
            <a:spLocks/>
          </p:cNvSpPr>
          <p:nvPr/>
        </p:nvSpPr>
        <p:spPr>
          <a:xfrm>
            <a:off x="838200" y="-18005"/>
            <a:ext cx="10515600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44" name="Google Shape;91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12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49" name="Google Shape;58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6291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TAKE + monitor</a:t>
            </a:r>
          </a:p>
        </p:txBody>
      </p:sp>
    </p:spTree>
    <p:extLst>
      <p:ext uri="{BB962C8B-B14F-4D97-AF65-F5344CB8AC3E}">
        <p14:creationId xmlns:p14="http://schemas.microsoft.com/office/powerpoint/2010/main" val="33010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3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6" grpId="0" animBg="1"/>
      <p:bldP spid="26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74278"/>
            <a:ext cx="4673967" cy="161689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77" y="1674278"/>
            <a:ext cx="4673971" cy="1616895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9856DE-8A07-4B56-B7BF-B8AC1D29A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74278"/>
            <a:ext cx="4673967" cy="16168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41" y="3265087"/>
            <a:ext cx="542875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5" y="3265087"/>
            <a:ext cx="542875" cy="4459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01" y="3260693"/>
            <a:ext cx="542876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89" y="3260693"/>
            <a:ext cx="542876" cy="44604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79973"/>
            <a:ext cx="542813" cy="446047"/>
          </a:xfrm>
          <a:prstGeom prst="rect">
            <a:avLst/>
          </a:prstGeom>
        </p:spPr>
      </p:pic>
      <p:sp>
        <p:nvSpPr>
          <p:cNvPr id="43" name="Ovál 42">
            <a:extLst>
              <a:ext uri="{FF2B5EF4-FFF2-40B4-BE49-F238E27FC236}">
                <a16:creationId xmlns:a16="http://schemas.microsoft.com/office/drawing/2014/main" id="{7A13C0A8-A2B9-433C-B597-2E94ECEA67B4}"/>
              </a:ext>
            </a:extLst>
          </p:cNvPr>
          <p:cNvSpPr/>
          <p:nvPr/>
        </p:nvSpPr>
        <p:spPr>
          <a:xfrm>
            <a:off x="6013451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6782777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055D2306-F77E-4B9E-A60B-68A817C61339}"/>
              </a:ext>
            </a:extLst>
          </p:cNvPr>
          <p:cNvSpPr/>
          <p:nvPr/>
        </p:nvSpPr>
        <p:spPr>
          <a:xfrm>
            <a:off x="4464051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5B656A-4A38-4942-B41E-82BDDB89D0A3}"/>
              </a:ext>
            </a:extLst>
          </p:cNvPr>
          <p:cNvSpPr/>
          <p:nvPr/>
        </p:nvSpPr>
        <p:spPr>
          <a:xfrm>
            <a:off x="7549415" y="1662907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8C2831A8-7EDF-4479-B1A1-AC1462D989A1}"/>
              </a:ext>
            </a:extLst>
          </p:cNvPr>
          <p:cNvSpPr/>
          <p:nvPr/>
        </p:nvSpPr>
        <p:spPr>
          <a:xfrm>
            <a:off x="4565651" y="230104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D583E288-63BC-4A9D-8D73-CA290268441C}"/>
              </a:ext>
            </a:extLst>
          </p:cNvPr>
          <p:cNvSpPr/>
          <p:nvPr/>
        </p:nvSpPr>
        <p:spPr>
          <a:xfrm>
            <a:off x="7651727" y="230104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5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38" name="Google Shape;9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750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PUT and TAKE</a:t>
            </a:r>
          </a:p>
        </p:txBody>
      </p:sp>
      <p:sp>
        <p:nvSpPr>
          <p:cNvPr id="4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13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48" name="Google Shape;5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5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24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74278"/>
            <a:ext cx="4673967" cy="161689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77" y="1674278"/>
            <a:ext cx="4673971" cy="1616895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9856DE-8A07-4B56-B7BF-B8AC1D29A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74278"/>
            <a:ext cx="4673967" cy="16168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41" y="3265087"/>
            <a:ext cx="542875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5" y="3265087"/>
            <a:ext cx="542875" cy="4459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01" y="3260693"/>
            <a:ext cx="542876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89" y="3260693"/>
            <a:ext cx="542876" cy="44604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79973"/>
            <a:ext cx="542813" cy="446047"/>
          </a:xfrm>
          <a:prstGeom prst="rect">
            <a:avLst/>
          </a:prstGeom>
        </p:spPr>
      </p:pic>
      <p:sp>
        <p:nvSpPr>
          <p:cNvPr id="43" name="Ovál 42">
            <a:extLst>
              <a:ext uri="{FF2B5EF4-FFF2-40B4-BE49-F238E27FC236}">
                <a16:creationId xmlns:a16="http://schemas.microsoft.com/office/drawing/2014/main" id="{7A13C0A8-A2B9-433C-B597-2E94ECEA67B4}"/>
              </a:ext>
            </a:extLst>
          </p:cNvPr>
          <p:cNvSpPr/>
          <p:nvPr/>
        </p:nvSpPr>
        <p:spPr>
          <a:xfrm>
            <a:off x="6013451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6782777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B7971F-972B-4013-9F95-480E32EB49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05" y="365127"/>
            <a:ext cx="2646843" cy="1732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F6DD8B-FC2F-4127-8A26-7579D0C71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07" y="365127"/>
            <a:ext cx="2646843" cy="1732616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BE33E566-61D7-4D10-AA02-DF2314798A02}"/>
              </a:ext>
            </a:extLst>
          </p:cNvPr>
          <p:cNvSpPr/>
          <p:nvPr/>
        </p:nvSpPr>
        <p:spPr>
          <a:xfrm>
            <a:off x="10535187" y="1240399"/>
            <a:ext cx="542876" cy="5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990CD0-EC73-40DA-AD89-13ECD9936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86" y="365126"/>
            <a:ext cx="2646841" cy="1732615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516ACA11-3F4D-4EB5-B97B-0BA9FE53DBD1}"/>
              </a:ext>
            </a:extLst>
          </p:cNvPr>
          <p:cNvSpPr/>
          <p:nvPr/>
        </p:nvSpPr>
        <p:spPr>
          <a:xfrm>
            <a:off x="11154155" y="1240123"/>
            <a:ext cx="542876" cy="5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1A244E-EA18-42F8-920A-AA58D0B16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51" y="1363517"/>
            <a:ext cx="131064" cy="131064"/>
          </a:xfrm>
          <a:prstGeom prst="rect">
            <a:avLst/>
          </a:prstGeom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387B42AA-DB3A-4332-915F-F2726CEDC297}"/>
              </a:ext>
            </a:extLst>
          </p:cNvPr>
          <p:cNvSpPr/>
          <p:nvPr/>
        </p:nvSpPr>
        <p:spPr>
          <a:xfrm>
            <a:off x="4463369" y="1645049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6EBB7A65-310D-4150-881E-9400809A7606}"/>
              </a:ext>
            </a:extLst>
          </p:cNvPr>
          <p:cNvSpPr/>
          <p:nvPr/>
        </p:nvSpPr>
        <p:spPr>
          <a:xfrm>
            <a:off x="4571319" y="229596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D4FE2C4B-DED2-4CA2-9483-712820F089B5}"/>
              </a:ext>
            </a:extLst>
          </p:cNvPr>
          <p:cNvSpPr/>
          <p:nvPr/>
        </p:nvSpPr>
        <p:spPr>
          <a:xfrm>
            <a:off x="7552103" y="1645049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879F7F09-3444-4574-A0F5-271B3D829F2F}"/>
              </a:ext>
            </a:extLst>
          </p:cNvPr>
          <p:cNvSpPr/>
          <p:nvPr/>
        </p:nvSpPr>
        <p:spPr>
          <a:xfrm>
            <a:off x="7652997" y="229596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45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48" name="Google Shape;9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14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53" name="Google Shape;5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750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PUT and TAKE + monitor</a:t>
            </a:r>
          </a:p>
        </p:txBody>
      </p:sp>
    </p:spTree>
    <p:extLst>
      <p:ext uri="{BB962C8B-B14F-4D97-AF65-F5344CB8AC3E}">
        <p14:creationId xmlns:p14="http://schemas.microsoft.com/office/powerpoint/2010/main" val="106841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38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74278"/>
            <a:ext cx="4673967" cy="161689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77" y="1674278"/>
            <a:ext cx="4673971" cy="1616895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9856DE-8A07-4B56-B7BF-B8AC1D29A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2" y="1674278"/>
            <a:ext cx="4673967" cy="16168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41" y="3265087"/>
            <a:ext cx="542875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5" y="3265087"/>
            <a:ext cx="542875" cy="4459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01" y="3260693"/>
            <a:ext cx="542876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89" y="3260693"/>
            <a:ext cx="542876" cy="44604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79973"/>
            <a:ext cx="542813" cy="446047"/>
          </a:xfrm>
          <a:prstGeom prst="rect">
            <a:avLst/>
          </a:prstGeom>
        </p:spPr>
      </p:pic>
      <p:sp>
        <p:nvSpPr>
          <p:cNvPr id="43" name="Ovál 42">
            <a:extLst>
              <a:ext uri="{FF2B5EF4-FFF2-40B4-BE49-F238E27FC236}">
                <a16:creationId xmlns:a16="http://schemas.microsoft.com/office/drawing/2014/main" id="{7A13C0A8-A2B9-433C-B597-2E94ECEA67B4}"/>
              </a:ext>
            </a:extLst>
          </p:cNvPr>
          <p:cNvSpPr/>
          <p:nvPr/>
        </p:nvSpPr>
        <p:spPr>
          <a:xfrm>
            <a:off x="6004215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6782777" y="1647826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B7971F-972B-4013-9F95-480E32EB49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05" y="365127"/>
            <a:ext cx="2646843" cy="1732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F6DD8B-FC2F-4127-8A26-7579D0C71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07" y="365127"/>
            <a:ext cx="2646843" cy="1732616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BE33E566-61D7-4D10-AA02-DF2314798A02}"/>
              </a:ext>
            </a:extLst>
          </p:cNvPr>
          <p:cNvSpPr/>
          <p:nvPr/>
        </p:nvSpPr>
        <p:spPr>
          <a:xfrm>
            <a:off x="10535187" y="1240399"/>
            <a:ext cx="542876" cy="5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990CD0-EC73-40DA-AD89-13ECD9936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86" y="365126"/>
            <a:ext cx="2646841" cy="1732615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516ACA11-3F4D-4EB5-B97B-0BA9FE53DBD1}"/>
              </a:ext>
            </a:extLst>
          </p:cNvPr>
          <p:cNvSpPr/>
          <p:nvPr/>
        </p:nvSpPr>
        <p:spPr>
          <a:xfrm>
            <a:off x="11154155" y="1231885"/>
            <a:ext cx="542876" cy="5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1A244E-EA18-42F8-920A-AA58D0B16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51" y="1363517"/>
            <a:ext cx="131064" cy="131064"/>
          </a:xfrm>
          <a:prstGeom prst="rect">
            <a:avLst/>
          </a:prstGeom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387B42AA-DB3A-4332-915F-F2726CEDC297}"/>
              </a:ext>
            </a:extLst>
          </p:cNvPr>
          <p:cNvSpPr/>
          <p:nvPr/>
        </p:nvSpPr>
        <p:spPr>
          <a:xfrm>
            <a:off x="4463369" y="1645049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6EBB7A65-310D-4150-881E-9400809A7606}"/>
              </a:ext>
            </a:extLst>
          </p:cNvPr>
          <p:cNvSpPr/>
          <p:nvPr/>
        </p:nvSpPr>
        <p:spPr>
          <a:xfrm>
            <a:off x="4571319" y="229596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D4FE2C4B-DED2-4CA2-9483-712820F089B5}"/>
              </a:ext>
            </a:extLst>
          </p:cNvPr>
          <p:cNvSpPr/>
          <p:nvPr/>
        </p:nvSpPr>
        <p:spPr>
          <a:xfrm>
            <a:off x="7552103" y="1645049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879F7F09-3444-4574-A0F5-271B3D829F2F}"/>
              </a:ext>
            </a:extLst>
          </p:cNvPr>
          <p:cNvSpPr/>
          <p:nvPr/>
        </p:nvSpPr>
        <p:spPr>
          <a:xfrm>
            <a:off x="7652997" y="2295962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136946CA-C400-4D7D-871E-A2D125914847}"/>
              </a:ext>
            </a:extLst>
          </p:cNvPr>
          <p:cNvSpPr/>
          <p:nvPr/>
        </p:nvSpPr>
        <p:spPr>
          <a:xfrm>
            <a:off x="10555271" y="1231432"/>
            <a:ext cx="542876" cy="5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47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49" name="Google Shape;9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ovéPole 5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750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TAKE and PUT + monitor</a:t>
            </a:r>
          </a:p>
        </p:txBody>
      </p:sp>
      <p:sp>
        <p:nvSpPr>
          <p:cNvPr id="52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15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53" name="Google Shape;5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1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C587662-45EE-4DC7-B981-AC65B13D7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1" y="1690689"/>
            <a:ext cx="4698189" cy="160400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C501F5C-192A-401A-A596-981D4680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17" y="1669481"/>
            <a:ext cx="4698000" cy="162520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46A3884-5537-46D5-B017-D6E40F943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86" y="117573"/>
            <a:ext cx="3404085" cy="222772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60" y="3265087"/>
            <a:ext cx="542837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34" y="3265087"/>
            <a:ext cx="542837" cy="4459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31" y="3260693"/>
            <a:ext cx="542815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19" y="3260693"/>
            <a:ext cx="542815" cy="44604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80012"/>
            <a:ext cx="542813" cy="44596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F7B3C84-2E7A-451A-8817-F8DB4F677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25" y="2145863"/>
            <a:ext cx="300364" cy="497947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7DB1BF0E-98D1-4235-8168-2040265C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85" y="117573"/>
            <a:ext cx="3403232" cy="2227723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2F1994E7-9EE9-41D7-A84F-D1A7E8298E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563" y="117573"/>
            <a:ext cx="3403232" cy="222728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2EA7A0A-5698-44FB-965C-7F15FD93B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43" y="1691615"/>
            <a:ext cx="4694400" cy="160270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7918332-AE32-4906-9EC9-FC7577B15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23" y="1690720"/>
            <a:ext cx="4698000" cy="1603936"/>
          </a:xfrm>
          <a:prstGeom prst="rect">
            <a:avLst/>
          </a:prstGeom>
        </p:spPr>
      </p:pic>
      <p:sp>
        <p:nvSpPr>
          <p:cNvPr id="24" name="Ovál 23">
            <a:extLst>
              <a:ext uri="{FF2B5EF4-FFF2-40B4-BE49-F238E27FC236}">
                <a16:creationId xmlns:a16="http://schemas.microsoft.com/office/drawing/2014/main" id="{E7E7A1E9-05E7-45F7-8CB1-DE7DC5AFFE1E}"/>
              </a:ext>
            </a:extLst>
          </p:cNvPr>
          <p:cNvSpPr/>
          <p:nvPr/>
        </p:nvSpPr>
        <p:spPr>
          <a:xfrm>
            <a:off x="4446551" y="1645198"/>
            <a:ext cx="319088" cy="31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B9EAFA71-1408-4EA1-8A7F-F02F1F4A58C7}"/>
              </a:ext>
            </a:extLst>
          </p:cNvPr>
          <p:cNvSpPr/>
          <p:nvPr/>
        </p:nvSpPr>
        <p:spPr>
          <a:xfrm>
            <a:off x="4559774" y="2301499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033507C-5D86-4270-B8BC-D203A856E8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51" y="1363517"/>
            <a:ext cx="131064" cy="131064"/>
          </a:xfrm>
          <a:prstGeom prst="rect">
            <a:avLst/>
          </a:prstGeom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C4BA516F-EF36-4ACF-90CD-6EB5245CD654}"/>
              </a:ext>
            </a:extLst>
          </p:cNvPr>
          <p:cNvSpPr/>
          <p:nvPr/>
        </p:nvSpPr>
        <p:spPr>
          <a:xfrm>
            <a:off x="7543468" y="1645102"/>
            <a:ext cx="319088" cy="31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3E740693-6ACC-413E-BF31-64A56639E3BA}"/>
              </a:ext>
            </a:extLst>
          </p:cNvPr>
          <p:cNvSpPr/>
          <p:nvPr/>
        </p:nvSpPr>
        <p:spPr>
          <a:xfrm>
            <a:off x="7657307" y="2296647"/>
            <a:ext cx="292100" cy="285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A1E2E267-FF1C-4830-9F44-99F40058C49D}"/>
              </a:ext>
            </a:extLst>
          </p:cNvPr>
          <p:cNvSpPr txBox="1">
            <a:spLocks/>
          </p:cNvSpPr>
          <p:nvPr/>
        </p:nvSpPr>
        <p:spPr>
          <a:xfrm>
            <a:off x="838200" y="-18005"/>
            <a:ext cx="10515600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  <a:latin typeface="+mn-lt"/>
              </a:rPr>
              <a:t>Způsoby výměny baterií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779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PUT and TAKE + monitor + QR scanner</a:t>
            </a:r>
          </a:p>
        </p:txBody>
      </p:sp>
      <p:sp>
        <p:nvSpPr>
          <p:cNvPr id="41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43" name="Google Shape;91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16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46" name="Google Shape;58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0026 0.395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39584 L -4.16667E-6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197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2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C587662-45EE-4DC7-B981-AC65B13D7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1" y="1690689"/>
            <a:ext cx="4698189" cy="1604001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46A3884-5537-46D5-B017-D6E40F943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86" y="117573"/>
            <a:ext cx="3404085" cy="222772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3803"/>
            <a:ext cx="1639939" cy="1641988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1731963"/>
            <a:ext cx="664568" cy="1112756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990453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990454" y="2940844"/>
            <a:ext cx="177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3767139" y="2841546"/>
            <a:ext cx="0" cy="9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>
            <a:extLst>
              <a:ext uri="{FF2B5EF4-FFF2-40B4-BE49-F238E27FC236}">
                <a16:creationId xmlns:a16="http://schemas.microsoft.com/office/drawing/2014/main" id="{7DB1BF0E-98D1-4235-8168-2040265C8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85" y="117793"/>
            <a:ext cx="3403232" cy="2227283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2F1994E7-9EE9-41D7-A84F-D1A7E8298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25" y="359023"/>
            <a:ext cx="2665491" cy="174482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033507C-5D86-4270-B8BC-D203A856E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51" y="1363517"/>
            <a:ext cx="131064" cy="13106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80012"/>
            <a:ext cx="542813" cy="44596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F7B3C84-2E7A-451A-8817-F8DB4F677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25" y="2145863"/>
            <a:ext cx="300364" cy="4979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4F8168-9E0E-41C9-8C01-1D90AFFEC2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1" y="1690688"/>
            <a:ext cx="4698188" cy="1604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BF9A41-2D12-4193-B3CD-4C8B4C96DA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1" y="1669417"/>
            <a:ext cx="4698188" cy="16252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60" y="3265087"/>
            <a:ext cx="542837" cy="445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34" y="3265087"/>
            <a:ext cx="542837" cy="4459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C43EA8-60D4-48AD-BBAF-13E8673D72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3" y="1693453"/>
            <a:ext cx="4698187" cy="16039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31" y="3260693"/>
            <a:ext cx="542815" cy="4460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19" y="3260693"/>
            <a:ext cx="542815" cy="446047"/>
          </a:xfrm>
          <a:prstGeom prst="rect">
            <a:avLst/>
          </a:prstGeom>
        </p:spPr>
      </p:pic>
      <p:sp>
        <p:nvSpPr>
          <p:cNvPr id="24" name="Ovál 23">
            <a:extLst>
              <a:ext uri="{FF2B5EF4-FFF2-40B4-BE49-F238E27FC236}">
                <a16:creationId xmlns:a16="http://schemas.microsoft.com/office/drawing/2014/main" id="{E7E7A1E9-05E7-45F7-8CB1-DE7DC5AFFE1E}"/>
              </a:ext>
            </a:extLst>
          </p:cNvPr>
          <p:cNvSpPr/>
          <p:nvPr/>
        </p:nvSpPr>
        <p:spPr>
          <a:xfrm>
            <a:off x="7544593" y="1628494"/>
            <a:ext cx="319088" cy="31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A09B5A05-3480-4F57-A93C-9C0BA5FE72DC}"/>
              </a:ext>
            </a:extLst>
          </p:cNvPr>
          <p:cNvSpPr/>
          <p:nvPr/>
        </p:nvSpPr>
        <p:spPr>
          <a:xfrm>
            <a:off x="7656457" y="2285098"/>
            <a:ext cx="319088" cy="31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999017" y="888255"/>
            <a:ext cx="750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3C3C3C"/>
                </a:solidFill>
              </a:rPr>
              <a:t>SWAP + monitor + QR scanner</a:t>
            </a:r>
          </a:p>
        </p:txBody>
      </p:sp>
      <p:sp>
        <p:nvSpPr>
          <p:cNvPr id="39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42" name="Google Shape;91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17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46" name="Google Shape;58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Battery Exchange</a:t>
            </a:r>
            <a:endParaRPr sz="2400" b="1" dirty="0">
              <a:solidFill>
                <a:srgbClr val="009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0026 0.395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39584 L -4.16667E-6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197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5 L 0.61914 -0.16643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0052 0.08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1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14 -0.16643 L 0.54088 -0.250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46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831 L -0.16289 0.24514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810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Features</a:t>
            </a:r>
            <a:endParaRPr sz="2400" b="1" dirty="0">
              <a:solidFill>
                <a:srgbClr val="009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42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84;p16"/>
          <p:cNvSpPr txBox="1"/>
          <p:nvPr/>
        </p:nvSpPr>
        <p:spPr>
          <a:xfrm>
            <a:off x="416561" y="1108367"/>
            <a:ext cx="11531599" cy="44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255 chargers divided into groups by battery type, forklift type...</a:t>
            </a:r>
          </a:p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Signalization on chargers for PUT the discharged battery and TAKE the right charged battery </a:t>
            </a:r>
          </a:p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cs-CZ" sz="2133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Sophisticated</a:t>
            </a: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app for easy setting, shows the state of chargers, the archive of charging cycles...</a:t>
            </a:r>
          </a:p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batteries, staff, and forklifts</a:t>
            </a:r>
          </a:p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access and reports </a:t>
            </a:r>
          </a:p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of battery use, operations…</a:t>
            </a:r>
          </a:p>
          <a:p>
            <a:pPr marL="609585" indent="-457189">
              <a:lnSpc>
                <a:spcPts val="4000"/>
              </a:lnSpc>
              <a:buClr>
                <a:srgbClr val="FFC73B"/>
              </a:buClr>
              <a:buSzPts val="1800"/>
              <a:buChar char="●"/>
            </a:pPr>
            <a:r>
              <a:rPr lang="en-US" sz="2133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system reduces costs and increases effectivity </a:t>
            </a:r>
          </a:p>
        </p:txBody>
      </p:sp>
      <p:sp>
        <p:nvSpPr>
          <p:cNvPr id="33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18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35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631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l="33387" r="25039"/>
          <a:stretch/>
        </p:blipFill>
        <p:spPr>
          <a:xfrm>
            <a:off x="1" y="0"/>
            <a:ext cx="5062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371532" y="2651267"/>
            <a:ext cx="4586361" cy="1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800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00" y="493249"/>
            <a:ext cx="1388635" cy="53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37347" r="11943"/>
          <a:stretch/>
        </p:blipFill>
        <p:spPr>
          <a:xfrm>
            <a:off x="6929120" y="0"/>
            <a:ext cx="526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6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FFF"/>
            </a:gs>
            <a:gs pos="100000">
              <a:srgbClr val="077AD1"/>
            </a:gs>
          </a:gsLst>
          <a:lin ang="5400012" scaled="0"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1648" y="1"/>
            <a:ext cx="12353648" cy="68802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44599" y="2574200"/>
            <a:ext cx="2909553" cy="1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cs" sz="4800" b="1" kern="0" dirty="0">
                <a:solidFill>
                  <a:srgbClr val="FFFFFF"/>
                </a:solidFill>
              </a:rPr>
              <a:t>Contents</a:t>
            </a:r>
            <a:endParaRPr sz="4800" b="1" kern="0" dirty="0">
              <a:solidFill>
                <a:srgbClr val="FFFFFF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651800" y="1375400"/>
            <a:ext cx="5024000" cy="4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15000"/>
              </a:lnSpc>
            </a:pPr>
            <a:r>
              <a:rPr lang="cs-CZ" sz="2400" kern="0" dirty="0" err="1">
                <a:solidFill>
                  <a:srgbClr val="FFFFFF"/>
                </a:solidFill>
              </a:rPr>
              <a:t>Introduction</a:t>
            </a:r>
            <a:endParaRPr sz="2400" kern="0" dirty="0">
              <a:solidFill>
                <a:srgbClr val="FFFFFF"/>
              </a:solidFill>
            </a:endParaRPr>
          </a:p>
          <a:p>
            <a:pPr defTabSz="1219170">
              <a:lnSpc>
                <a:spcPct val="115000"/>
              </a:lnSpc>
            </a:pPr>
            <a:r>
              <a:rPr lang="cs-CZ" sz="2400" kern="0" dirty="0" err="1">
                <a:solidFill>
                  <a:srgbClr val="FFFFFF"/>
                </a:solidFill>
              </a:rPr>
              <a:t>Function</a:t>
            </a:r>
            <a:endParaRPr sz="2400" kern="0" dirty="0">
              <a:solidFill>
                <a:srgbClr val="FFFFFF"/>
              </a:solidFill>
            </a:endParaRPr>
          </a:p>
          <a:p>
            <a:pPr defTabSz="1219170">
              <a:lnSpc>
                <a:spcPct val="115000"/>
              </a:lnSpc>
            </a:pPr>
            <a:r>
              <a:rPr lang="cs-CZ" sz="2400" kern="0" dirty="0" err="1">
                <a:solidFill>
                  <a:srgbClr val="FFFFFF"/>
                </a:solidFill>
              </a:rPr>
              <a:t>Equipment</a:t>
            </a:r>
            <a:endParaRPr sz="2400" kern="0" dirty="0">
              <a:solidFill>
                <a:srgbClr val="FFFFFF"/>
              </a:solidFill>
            </a:endParaRPr>
          </a:p>
          <a:p>
            <a:pPr defTabSz="1219170">
              <a:lnSpc>
                <a:spcPct val="115000"/>
              </a:lnSpc>
            </a:pPr>
            <a:r>
              <a:rPr lang="cs-CZ" sz="2400" kern="0" dirty="0" err="1">
                <a:solidFill>
                  <a:srgbClr val="FFFFFF"/>
                </a:solidFill>
              </a:rPr>
              <a:t>Battery</a:t>
            </a:r>
            <a:r>
              <a:rPr lang="cs-CZ" sz="2400" kern="0" dirty="0">
                <a:solidFill>
                  <a:srgbClr val="FFFFFF"/>
                </a:solidFill>
              </a:rPr>
              <a:t> Exchange</a:t>
            </a:r>
            <a:endParaRPr sz="2400" kern="0" dirty="0">
              <a:solidFill>
                <a:srgbClr val="FFFFFF"/>
              </a:solidFill>
            </a:endParaRPr>
          </a:p>
          <a:p>
            <a:pPr defTabSz="1219170">
              <a:lnSpc>
                <a:spcPct val="115000"/>
              </a:lnSpc>
            </a:pPr>
            <a:r>
              <a:rPr lang="cs" sz="2400" kern="0" dirty="0">
                <a:solidFill>
                  <a:srgbClr val="FFFFFF"/>
                </a:solidFill>
              </a:rPr>
              <a:t>Main Features</a:t>
            </a:r>
            <a:endParaRPr sz="2400" kern="0" dirty="0"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cs" sz="2133" b="1" kern="0">
                <a:solidFill>
                  <a:srgbClr val="3C3C3C"/>
                </a:solidFill>
              </a:rPr>
              <a:pPr defTabSz="1219170"/>
              <a:t>2</a:t>
            </a:fld>
            <a:r>
              <a:rPr lang="cs" sz="2133" b="1" kern="0" dirty="0">
                <a:solidFill>
                  <a:srgbClr val="3C3C3C"/>
                </a:solidFill>
              </a:rPr>
              <a:t> / 19</a:t>
            </a:r>
            <a:endParaRPr sz="2133" b="1" kern="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7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>
              <a:solidFill>
                <a:srgbClr val="3C3C3C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574800" y="796893"/>
            <a:ext cx="11194992" cy="481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50000"/>
              </a:lnSpc>
              <a:buClr>
                <a:srgbClr val="FFC73B"/>
              </a:buClr>
              <a:buSzPts val="1800"/>
            </a:pPr>
            <a:r>
              <a:rPr lang="en-US" dirty="0">
                <a:solidFill>
                  <a:srgbClr val="3C3C3C"/>
                </a:solidFill>
              </a:rPr>
              <a:t>AXINET is a smart charger management system. The system optimizes operations in the charging station.  </a:t>
            </a:r>
          </a:p>
          <a:p>
            <a:pPr marL="152396">
              <a:lnSpc>
                <a:spcPct val="150000"/>
              </a:lnSpc>
              <a:buClr>
                <a:srgbClr val="FFC73B"/>
              </a:buClr>
              <a:buSzPts val="1800"/>
            </a:pPr>
            <a:r>
              <a:rPr lang="en-US" dirty="0">
                <a:solidFill>
                  <a:srgbClr val="3C3C3C"/>
                </a:solidFill>
              </a:rPr>
              <a:t>Battery charge and exchange according to the AXINET prolongs its life and reduces operating costs. Main principle of the system is an e</a:t>
            </a:r>
            <a:r>
              <a:rPr lang="cs-CZ" dirty="0" err="1">
                <a:solidFill>
                  <a:srgbClr val="3C3C3C"/>
                </a:solidFill>
              </a:rPr>
              <a:t>qual</a:t>
            </a:r>
            <a:r>
              <a:rPr lang="en-US" dirty="0">
                <a:solidFill>
                  <a:srgbClr val="3C3C3C"/>
                </a:solidFill>
              </a:rPr>
              <a:t> rotation of batteries - each battery has a similar count of charging cycles. The system puts emphasis on ideal battery working time:</a:t>
            </a:r>
          </a:p>
          <a:p>
            <a:pPr marL="152396">
              <a:lnSpc>
                <a:spcPct val="115000"/>
              </a:lnSpc>
              <a:buClr>
                <a:srgbClr val="FFC73B"/>
              </a:buClr>
              <a:buSzPts val="1800"/>
            </a:pPr>
            <a:endParaRPr lang="en-US" sz="2133" dirty="0">
              <a:solidFill>
                <a:srgbClr val="3C3C3C"/>
              </a:solidFill>
            </a:endParaRPr>
          </a:p>
          <a:p>
            <a:pPr marL="533387" indent="-380990">
              <a:lnSpc>
                <a:spcPct val="115000"/>
              </a:lnSpc>
              <a:buClr>
                <a:srgbClr val="FFC73B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3C3C3C"/>
                </a:solidFill>
              </a:rPr>
              <a:t>8 hours in duty</a:t>
            </a:r>
          </a:p>
          <a:p>
            <a:pPr marL="533387" indent="-380990">
              <a:lnSpc>
                <a:spcPct val="115000"/>
              </a:lnSpc>
              <a:buClr>
                <a:srgbClr val="FFC73B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3C3C3C"/>
                </a:solidFill>
              </a:rPr>
              <a:t>8 hours charging</a:t>
            </a:r>
          </a:p>
          <a:p>
            <a:pPr marL="533387" indent="-380990">
              <a:lnSpc>
                <a:spcPct val="115000"/>
              </a:lnSpc>
              <a:buClr>
                <a:srgbClr val="FFC73B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3C3C3C"/>
                </a:solidFill>
              </a:rPr>
              <a:t>8 hours cooling</a:t>
            </a:r>
          </a:p>
          <a:p>
            <a:pPr marL="152396">
              <a:lnSpc>
                <a:spcPct val="115000"/>
              </a:lnSpc>
              <a:buClr>
                <a:srgbClr val="FFC73B"/>
              </a:buClr>
              <a:buSzPts val="1800"/>
            </a:pPr>
            <a:r>
              <a:rPr lang="en-US" sz="2133" dirty="0">
                <a:solidFill>
                  <a:srgbClr val="3C3C3C"/>
                </a:solidFill>
              </a:rPr>
              <a:t> </a:t>
            </a:r>
          </a:p>
        </p:txBody>
      </p:sp>
      <p:sp>
        <p:nvSpPr>
          <p:cNvPr id="85" name="Google Shape;85;p16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What is it?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EBEBFC6-0A06-4F16-A41A-9DF079A06648}"/>
              </a:ext>
            </a:extLst>
          </p:cNvPr>
          <p:cNvGrpSpPr/>
          <p:nvPr/>
        </p:nvGrpSpPr>
        <p:grpSpPr>
          <a:xfrm>
            <a:off x="4067117" y="3483492"/>
            <a:ext cx="7702675" cy="2343640"/>
            <a:chOff x="6161940" y="4020796"/>
            <a:chExt cx="5777006" cy="175773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C39A3CF-5B86-4F34-B586-DD9AB0812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910" y="4739113"/>
              <a:ext cx="681751" cy="560151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9F2AE9C0-34B1-48DC-B216-C23C56F1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940" y="4071883"/>
              <a:ext cx="720219" cy="1362974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8073AE33-513B-4D64-8CCA-F2EB90926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411" y="4020796"/>
              <a:ext cx="1755535" cy="1757730"/>
            </a:xfrm>
            <a:prstGeom prst="rect">
              <a:avLst/>
            </a:prstGeom>
          </p:spPr>
        </p:pic>
        <p:sp>
          <p:nvSpPr>
            <p:cNvPr id="15" name="Šipka: doprava 16">
              <a:extLst>
                <a:ext uri="{FF2B5EF4-FFF2-40B4-BE49-F238E27FC236}">
                  <a16:creationId xmlns:a16="http://schemas.microsoft.com/office/drawing/2014/main" id="{F0E6FD25-037F-466D-8B03-879963F57F2E}"/>
                </a:ext>
              </a:extLst>
            </p:cNvPr>
            <p:cNvSpPr/>
            <p:nvPr/>
          </p:nvSpPr>
          <p:spPr>
            <a:xfrm rot="10800000">
              <a:off x="7217858" y="4824827"/>
              <a:ext cx="638354" cy="491705"/>
            </a:xfrm>
            <a:prstGeom prst="rightArrow">
              <a:avLst/>
            </a:prstGeom>
            <a:noFill/>
            <a:ln w="38100"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/>
            </a:p>
          </p:txBody>
        </p:sp>
        <p:sp>
          <p:nvSpPr>
            <p:cNvPr id="16" name="Šipka: doprava 18">
              <a:extLst>
                <a:ext uri="{FF2B5EF4-FFF2-40B4-BE49-F238E27FC236}">
                  <a16:creationId xmlns:a16="http://schemas.microsoft.com/office/drawing/2014/main" id="{A71D9EA0-FCB6-468C-9CBF-D8B4E2254910}"/>
                </a:ext>
              </a:extLst>
            </p:cNvPr>
            <p:cNvSpPr/>
            <p:nvPr/>
          </p:nvSpPr>
          <p:spPr>
            <a:xfrm>
              <a:off x="9209359" y="4824828"/>
              <a:ext cx="638354" cy="491705"/>
            </a:xfrm>
            <a:prstGeom prst="rightArrow">
              <a:avLst/>
            </a:prstGeom>
            <a:noFill/>
            <a:ln w="38100"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/>
            </a:p>
          </p:txBody>
        </p:sp>
      </p:grpSp>
      <p:sp>
        <p:nvSpPr>
          <p:cNvPr id="1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3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5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574800" y="444617"/>
            <a:ext cx="10943200" cy="569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en-US" sz="2133" dirty="0">
                <a:solidFill>
                  <a:srgbClr val="3C3C3C"/>
                </a:solidFill>
              </a:rPr>
              <a:t>Chargers are connected to the network.</a:t>
            </a:r>
          </a:p>
          <a:p>
            <a:pPr marL="457189" indent="-457189">
              <a:lnSpc>
                <a:spcPts val="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en-US" sz="2133" dirty="0">
                <a:solidFill>
                  <a:srgbClr val="3C3C3C"/>
                </a:solidFill>
              </a:rPr>
              <a:t>Control unit collects data from the chargers.</a:t>
            </a:r>
          </a:p>
          <a:p>
            <a:pPr marL="457189" indent="-457189">
              <a:lnSpc>
                <a:spcPts val="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en-US" sz="2133" dirty="0">
                <a:solidFill>
                  <a:srgbClr val="3C3C3C"/>
                </a:solidFill>
              </a:rPr>
              <a:t>These data are evaluated by AXINET application.</a:t>
            </a:r>
          </a:p>
          <a:p>
            <a:pPr marL="457189" indent="-457189">
              <a:lnSpc>
                <a:spcPts val="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en-US" sz="2133" dirty="0">
                <a:solidFill>
                  <a:srgbClr val="3C3C3C"/>
                </a:solidFill>
              </a:rPr>
              <a:t>AXINET application manages battery exchanges and chooses the right </a:t>
            </a:r>
            <a:br>
              <a:rPr lang="en-US" sz="2133" dirty="0">
                <a:solidFill>
                  <a:srgbClr val="3C3C3C"/>
                </a:solidFill>
              </a:rPr>
            </a:br>
            <a:r>
              <a:rPr lang="en-US" sz="2133" dirty="0">
                <a:solidFill>
                  <a:srgbClr val="3C3C3C"/>
                </a:solidFill>
              </a:rPr>
              <a:t>positions for battery exchange.</a:t>
            </a:r>
          </a:p>
          <a:p>
            <a:pPr marL="457189" indent="-457189">
              <a:lnSpc>
                <a:spcPts val="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en-US" sz="2133" dirty="0">
                <a:solidFill>
                  <a:srgbClr val="3C3C3C"/>
                </a:solidFill>
              </a:rPr>
              <a:t>Control unit creates a server and makes web app available in local network.</a:t>
            </a:r>
          </a:p>
          <a:p>
            <a:pPr marL="457189" indent="-457189">
              <a:lnSpc>
                <a:spcPts val="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en-US" sz="2133" dirty="0">
                <a:solidFill>
                  <a:srgbClr val="3C3C3C"/>
                </a:solidFill>
              </a:rPr>
              <a:t>Remote access module with LTE SIM card allows connection to AXINET application from anywhere.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How it works?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F245B194-1139-4073-9AF9-5607E4F52236}"/>
              </a:ext>
            </a:extLst>
          </p:cNvPr>
          <p:cNvGrpSpPr/>
          <p:nvPr/>
        </p:nvGrpSpPr>
        <p:grpSpPr>
          <a:xfrm>
            <a:off x="6568580" y="182927"/>
            <a:ext cx="4927415" cy="1780098"/>
            <a:chOff x="7501454" y="1438231"/>
            <a:chExt cx="3788756" cy="166955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C1835B95-0958-43A3-A887-14BABFFC4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54" y="1438231"/>
              <a:ext cx="882300" cy="1669557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10549191-E663-4038-A2FF-E33D3E287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748" y="2325909"/>
              <a:ext cx="329447" cy="746190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9EC4C183-6725-45D7-83F0-9CC3F5FD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3740" y="1460319"/>
              <a:ext cx="1676470" cy="1152697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ACA0AE6-097D-4744-A7E6-57BB4BE49DAC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8499301" y="2036668"/>
              <a:ext cx="1114439" cy="194948"/>
            </a:xfrm>
            <a:prstGeom prst="line">
              <a:avLst/>
            </a:prstGeom>
            <a:ln w="25400">
              <a:solidFill>
                <a:srgbClr val="007A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4E28D847-7832-449C-84E3-9305B00640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9301" y="2519685"/>
              <a:ext cx="553902" cy="153662"/>
            </a:xfrm>
            <a:prstGeom prst="line">
              <a:avLst/>
            </a:prstGeom>
            <a:ln w="25400">
              <a:solidFill>
                <a:srgbClr val="007A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4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17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55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574799" y="1108367"/>
            <a:ext cx="700045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cs-CZ" sz="2400" dirty="0" err="1">
                <a:solidFill>
                  <a:srgbClr val="009FFF"/>
                </a:solidFill>
              </a:rPr>
              <a:t>Chargers</a:t>
            </a:r>
            <a:r>
              <a:rPr lang="cs-CZ" sz="2400" dirty="0">
                <a:solidFill>
                  <a:srgbClr val="009FFF"/>
                </a:solidFill>
              </a:rPr>
              <a:t> are </a:t>
            </a:r>
            <a:r>
              <a:rPr lang="cs-CZ" sz="2400" b="1" dirty="0" err="1">
                <a:solidFill>
                  <a:srgbClr val="009FFF"/>
                </a:solidFill>
              </a:rPr>
              <a:t>equiped</a:t>
            </a:r>
            <a:r>
              <a:rPr lang="cs-CZ" sz="2400" b="1" dirty="0">
                <a:solidFill>
                  <a:srgbClr val="009FFF"/>
                </a:solidFill>
              </a:rPr>
              <a:t> </a:t>
            </a:r>
            <a:r>
              <a:rPr lang="cs-CZ" sz="2400" dirty="0" err="1">
                <a:solidFill>
                  <a:srgbClr val="009FFF"/>
                </a:solidFill>
              </a:rPr>
              <a:t>for</a:t>
            </a:r>
            <a:r>
              <a:rPr lang="cs-CZ" sz="2400" dirty="0">
                <a:solidFill>
                  <a:srgbClr val="009FFF"/>
                </a:solidFill>
              </a:rPr>
              <a:t> </a:t>
            </a:r>
            <a:r>
              <a:rPr lang="cs-CZ" sz="2400" dirty="0" err="1">
                <a:solidFill>
                  <a:srgbClr val="009FFF"/>
                </a:solidFill>
              </a:rPr>
              <a:t>service</a:t>
            </a:r>
            <a:r>
              <a:rPr lang="cs-CZ" sz="2400" dirty="0">
                <a:solidFill>
                  <a:srgbClr val="009FFF"/>
                </a:solidFill>
              </a:rPr>
              <a:t> in </a:t>
            </a:r>
            <a:r>
              <a:rPr lang="cs-CZ" sz="2400" dirty="0" err="1">
                <a:solidFill>
                  <a:srgbClr val="009FFF"/>
                </a:solidFill>
              </a:rPr>
              <a:t>the</a:t>
            </a:r>
            <a:r>
              <a:rPr lang="cs-CZ" sz="2400" dirty="0">
                <a:solidFill>
                  <a:srgbClr val="009FFF"/>
                </a:solidFill>
              </a:rPr>
              <a:t> </a:t>
            </a:r>
            <a:r>
              <a:rPr lang="cs-CZ" sz="2400" b="1" dirty="0">
                <a:solidFill>
                  <a:srgbClr val="009FFF"/>
                </a:solidFill>
              </a:rPr>
              <a:t>AXINET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Charger Equipment	FLEXIS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sp>
        <p:nvSpPr>
          <p:cNvPr id="19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5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20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6ECD48E-71A2-40E3-9242-3F18F13CF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4" y="2651223"/>
            <a:ext cx="1517546" cy="287187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9AB0DEAE-2894-4BD0-93A1-8DED169CD53B}"/>
              </a:ext>
            </a:extLst>
          </p:cNvPr>
          <p:cNvSpPr txBox="1"/>
          <p:nvPr/>
        </p:nvSpPr>
        <p:spPr>
          <a:xfrm>
            <a:off x="3226875" y="2576213"/>
            <a:ext cx="558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AXI FF LED - parts of</a:t>
            </a:r>
            <a:r>
              <a:rPr lang="cs-CZ" dirty="0">
                <a:solidFill>
                  <a:srgbClr val="3C3C3C"/>
                </a:solidFill>
              </a:rPr>
              <a:t> </a:t>
            </a:r>
            <a:r>
              <a:rPr lang="cs-CZ" dirty="0" err="1">
                <a:solidFill>
                  <a:srgbClr val="3C3C3C"/>
                </a:solidFill>
              </a:rPr>
              <a:t>the</a:t>
            </a:r>
            <a:r>
              <a:rPr lang="en-US" dirty="0">
                <a:solidFill>
                  <a:srgbClr val="3C3C3C"/>
                </a:solidFill>
              </a:rPr>
              <a:t> optical LED signal tower (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>
                <a:solidFill>
                  <a:srgbClr val="3C3C3C"/>
                </a:solidFill>
              </a:rPr>
              <a:t>,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yellow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rgbClr val="3C3C3C"/>
                </a:solidFill>
              </a:rPr>
              <a:t>and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rgbClr val="3C3C3C"/>
                </a:solidFill>
              </a:rPr>
              <a:t>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BADB2DC-9989-468F-A428-26F937F7B0A6}"/>
              </a:ext>
            </a:extLst>
          </p:cNvPr>
          <p:cNvSpPr txBox="1"/>
          <p:nvPr/>
        </p:nvSpPr>
        <p:spPr>
          <a:xfrm>
            <a:off x="3226873" y="4090981"/>
            <a:ext cx="367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CPU MAX - charger control unit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46C95A-BD38-437D-AA4E-C07535B3D41A}"/>
              </a:ext>
            </a:extLst>
          </p:cNvPr>
          <p:cNvSpPr txBox="1"/>
          <p:nvPr/>
        </p:nvSpPr>
        <p:spPr>
          <a:xfrm>
            <a:off x="3226875" y="4621629"/>
            <a:ext cx="3853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AXI FF 485 – </a:t>
            </a:r>
            <a:r>
              <a:rPr lang="cs-CZ" dirty="0" err="1">
                <a:solidFill>
                  <a:srgbClr val="3C3C3C"/>
                </a:solidFill>
              </a:rPr>
              <a:t>communication</a:t>
            </a:r>
            <a:r>
              <a:rPr lang="cs-CZ" dirty="0">
                <a:solidFill>
                  <a:srgbClr val="3C3C3C"/>
                </a:solidFill>
              </a:rPr>
              <a:t> </a:t>
            </a:r>
            <a:r>
              <a:rPr lang="cs-CZ" dirty="0" err="1">
                <a:solidFill>
                  <a:srgbClr val="3C3C3C"/>
                </a:solidFill>
              </a:rPr>
              <a:t>board</a:t>
            </a:r>
            <a:endParaRPr lang="en-US" dirty="0">
              <a:solidFill>
                <a:srgbClr val="3C3C3C"/>
              </a:solidFill>
            </a:endParaRPr>
          </a:p>
          <a:p>
            <a:endParaRPr lang="cs-CZ" dirty="0">
              <a:solidFill>
                <a:srgbClr val="3C3C3C"/>
              </a:solidFill>
            </a:endParaRPr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2FB9799-8D6E-48BA-B5BD-E3B9DEB663A9}"/>
              </a:ext>
            </a:extLst>
          </p:cNvPr>
          <p:cNvCxnSpPr>
            <a:cxnSpLocks/>
          </p:cNvCxnSpPr>
          <p:nvPr/>
        </p:nvCxnSpPr>
        <p:spPr>
          <a:xfrm flipH="1">
            <a:off x="2047699" y="2766555"/>
            <a:ext cx="1179176" cy="94021"/>
          </a:xfrm>
          <a:prstGeom prst="straightConnector1">
            <a:avLst/>
          </a:prstGeom>
          <a:ln w="25400">
            <a:solidFill>
              <a:srgbClr val="007AC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4E8DC9B-5CA8-4DA1-A4DE-56DD984A7050}"/>
              </a:ext>
            </a:extLst>
          </p:cNvPr>
          <p:cNvCxnSpPr>
            <a:cxnSpLocks/>
          </p:cNvCxnSpPr>
          <p:nvPr/>
        </p:nvCxnSpPr>
        <p:spPr>
          <a:xfrm flipH="1" flipV="1">
            <a:off x="2656405" y="4621629"/>
            <a:ext cx="570470" cy="184666"/>
          </a:xfrm>
          <a:prstGeom prst="straightConnector1">
            <a:avLst/>
          </a:prstGeom>
          <a:ln w="25400">
            <a:solidFill>
              <a:srgbClr val="007AC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>
            <a:extLst>
              <a:ext uri="{FF2B5EF4-FFF2-40B4-BE49-F238E27FC236}">
                <a16:creationId xmlns:a16="http://schemas.microsoft.com/office/drawing/2014/main" id="{BA50CF97-3506-4EAC-AC91-11137890D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74" y="3219493"/>
            <a:ext cx="950157" cy="950157"/>
          </a:xfrm>
          <a:prstGeom prst="rect">
            <a:avLst/>
          </a:prstGeom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D8A0E655-DCEB-417D-847A-98649DF7335E}"/>
              </a:ext>
            </a:extLst>
          </p:cNvPr>
          <p:cNvSpPr/>
          <p:nvPr/>
        </p:nvSpPr>
        <p:spPr>
          <a:xfrm>
            <a:off x="3226875" y="3486283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RS485 </a:t>
            </a:r>
            <a:r>
              <a:rPr lang="cs-CZ" dirty="0" err="1">
                <a:solidFill>
                  <a:srgbClr val="3C3C3C"/>
                </a:solidFill>
              </a:rPr>
              <a:t>cable</a:t>
            </a:r>
            <a:endParaRPr lang="cs-CZ" dirty="0">
              <a:solidFill>
                <a:srgbClr val="3C3C3C"/>
              </a:solidFill>
            </a:endParaRP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42FB9799-8D6E-48BA-B5BD-E3B9DEB663A9}"/>
              </a:ext>
            </a:extLst>
          </p:cNvPr>
          <p:cNvCxnSpPr>
            <a:cxnSpLocks/>
          </p:cNvCxnSpPr>
          <p:nvPr/>
        </p:nvCxnSpPr>
        <p:spPr>
          <a:xfrm flipH="1">
            <a:off x="2047698" y="2766555"/>
            <a:ext cx="1179176" cy="94021"/>
          </a:xfrm>
          <a:prstGeom prst="straightConnector1">
            <a:avLst/>
          </a:prstGeom>
          <a:ln w="25400">
            <a:solidFill>
              <a:srgbClr val="2BAF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F36AC376-6BC3-45CD-8020-D4C4514019C3}"/>
              </a:ext>
            </a:extLst>
          </p:cNvPr>
          <p:cNvCxnSpPr>
            <a:cxnSpLocks/>
          </p:cNvCxnSpPr>
          <p:nvPr/>
        </p:nvCxnSpPr>
        <p:spPr>
          <a:xfrm flipH="1">
            <a:off x="2656404" y="4270981"/>
            <a:ext cx="570469" cy="180000"/>
          </a:xfrm>
          <a:prstGeom prst="straightConnector1">
            <a:avLst/>
          </a:prstGeom>
          <a:ln w="25400">
            <a:solidFill>
              <a:srgbClr val="2BA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84E8DC9B-5CA8-4DA1-A4DE-56DD984A7050}"/>
              </a:ext>
            </a:extLst>
          </p:cNvPr>
          <p:cNvCxnSpPr>
            <a:cxnSpLocks/>
          </p:cNvCxnSpPr>
          <p:nvPr/>
        </p:nvCxnSpPr>
        <p:spPr>
          <a:xfrm flipH="1" flipV="1">
            <a:off x="2656404" y="4621629"/>
            <a:ext cx="570470" cy="184666"/>
          </a:xfrm>
          <a:prstGeom prst="straightConnector1">
            <a:avLst/>
          </a:prstGeom>
          <a:ln w="25400">
            <a:solidFill>
              <a:srgbClr val="2BA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67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574799" y="1108367"/>
            <a:ext cx="6933347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009FFF"/>
                </a:solidFill>
              </a:rPr>
              <a:t>Chargers are </a:t>
            </a:r>
            <a:r>
              <a:rPr lang="en-US" sz="2400" b="1" dirty="0" err="1">
                <a:solidFill>
                  <a:srgbClr val="009FFF"/>
                </a:solidFill>
              </a:rPr>
              <a:t>equiped</a:t>
            </a:r>
            <a:r>
              <a:rPr lang="en-US" sz="2400" dirty="0">
                <a:solidFill>
                  <a:srgbClr val="009FFF"/>
                </a:solidFill>
              </a:rPr>
              <a:t> for service in the </a:t>
            </a:r>
            <a:r>
              <a:rPr lang="en-US" sz="2400" b="1" dirty="0">
                <a:solidFill>
                  <a:srgbClr val="009FFF"/>
                </a:solidFill>
              </a:rPr>
              <a:t>AXINET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Charger Equipment	FLEXIS NG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sp>
        <p:nvSpPr>
          <p:cNvPr id="28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6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29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C3C62C9-3FB7-4CCE-8D17-5E865C340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4" y="2651223"/>
            <a:ext cx="1517546" cy="287187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7E1A5C5F-75B4-49B4-B8D7-B10D078C7864}"/>
              </a:ext>
            </a:extLst>
          </p:cNvPr>
          <p:cNvSpPr txBox="1"/>
          <p:nvPr/>
        </p:nvSpPr>
        <p:spPr>
          <a:xfrm>
            <a:off x="3226875" y="2576213"/>
            <a:ext cx="544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AXI FF LED - parts of </a:t>
            </a:r>
            <a:r>
              <a:rPr lang="cs-CZ" dirty="0" err="1">
                <a:solidFill>
                  <a:srgbClr val="3C3C3C"/>
                </a:solidFill>
              </a:rPr>
              <a:t>the</a:t>
            </a:r>
            <a:r>
              <a:rPr lang="cs-CZ" dirty="0">
                <a:solidFill>
                  <a:srgbClr val="3C3C3C"/>
                </a:solidFill>
              </a:rPr>
              <a:t> </a:t>
            </a:r>
            <a:r>
              <a:rPr lang="en-US" dirty="0">
                <a:solidFill>
                  <a:srgbClr val="3C3C3C"/>
                </a:solidFill>
              </a:rPr>
              <a:t>optical LED signal tower (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>
                <a:solidFill>
                  <a:srgbClr val="3C3C3C"/>
                </a:solidFill>
              </a:rPr>
              <a:t>,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yellow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rgbClr val="3C3C3C"/>
                </a:solidFill>
              </a:rPr>
              <a:t>and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rgbClr val="3C3C3C"/>
                </a:solidFill>
              </a:rPr>
              <a:t>)</a:t>
            </a:r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614EB7B3-3729-48CC-83C2-7DBCF1C0E75B}"/>
              </a:ext>
            </a:extLst>
          </p:cNvPr>
          <p:cNvCxnSpPr>
            <a:cxnSpLocks/>
          </p:cNvCxnSpPr>
          <p:nvPr/>
        </p:nvCxnSpPr>
        <p:spPr>
          <a:xfrm flipH="1">
            <a:off x="2047699" y="2766555"/>
            <a:ext cx="1179176" cy="94021"/>
          </a:xfrm>
          <a:prstGeom prst="straightConnector1">
            <a:avLst/>
          </a:prstGeom>
          <a:ln w="25400">
            <a:solidFill>
              <a:srgbClr val="2BAF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9523EEC-B00E-496D-B1F1-D9DDF9CB224A}"/>
              </a:ext>
            </a:extLst>
          </p:cNvPr>
          <p:cNvSpPr txBox="1"/>
          <p:nvPr/>
        </p:nvSpPr>
        <p:spPr>
          <a:xfrm>
            <a:off x="3226874" y="4090981"/>
            <a:ext cx="376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FLEXIS </a:t>
            </a:r>
            <a:r>
              <a:rPr lang="en-US" dirty="0">
                <a:solidFill>
                  <a:srgbClr val="3C3C3C"/>
                </a:solidFill>
              </a:rPr>
              <a:t>CPU - charger control unit</a:t>
            </a:r>
          </a:p>
          <a:p>
            <a:endParaRPr lang="cs-CZ" dirty="0">
              <a:solidFill>
                <a:srgbClr val="3C3C3C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7BC12D9-393C-4C6F-9617-E7666417ABFD}"/>
              </a:ext>
            </a:extLst>
          </p:cNvPr>
          <p:cNvSpPr txBox="1"/>
          <p:nvPr/>
        </p:nvSpPr>
        <p:spPr>
          <a:xfrm>
            <a:off x="3226875" y="4621629"/>
            <a:ext cx="512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FLEXIS EXT UNIT</a:t>
            </a:r>
            <a:r>
              <a:rPr lang="en-US" dirty="0">
                <a:solidFill>
                  <a:srgbClr val="3C3C3C"/>
                </a:solidFill>
              </a:rPr>
              <a:t>– </a:t>
            </a:r>
            <a:r>
              <a:rPr lang="cs-CZ" dirty="0" err="1">
                <a:solidFill>
                  <a:srgbClr val="3C3C3C"/>
                </a:solidFill>
              </a:rPr>
              <a:t>communication</a:t>
            </a:r>
            <a:r>
              <a:rPr lang="cs-CZ" dirty="0">
                <a:solidFill>
                  <a:srgbClr val="3C3C3C"/>
                </a:solidFill>
              </a:rPr>
              <a:t> </a:t>
            </a:r>
            <a:r>
              <a:rPr lang="cs-CZ" dirty="0" err="1">
                <a:solidFill>
                  <a:srgbClr val="3C3C3C"/>
                </a:solidFill>
              </a:rPr>
              <a:t>board</a:t>
            </a:r>
            <a:endParaRPr lang="en-US" dirty="0">
              <a:solidFill>
                <a:srgbClr val="3C3C3C"/>
              </a:solidFill>
            </a:endParaRPr>
          </a:p>
          <a:p>
            <a:endParaRPr lang="cs-CZ" dirty="0">
              <a:solidFill>
                <a:srgbClr val="3C3C3C"/>
              </a:solidFill>
            </a:endParaRPr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6E710C64-0CBB-405C-BBDB-3A7EE67A94E2}"/>
              </a:ext>
            </a:extLst>
          </p:cNvPr>
          <p:cNvCxnSpPr>
            <a:cxnSpLocks/>
          </p:cNvCxnSpPr>
          <p:nvPr/>
        </p:nvCxnSpPr>
        <p:spPr>
          <a:xfrm flipH="1">
            <a:off x="2656406" y="4286774"/>
            <a:ext cx="570468" cy="164207"/>
          </a:xfrm>
          <a:prstGeom prst="straightConnector1">
            <a:avLst/>
          </a:prstGeom>
          <a:ln w="25400">
            <a:solidFill>
              <a:srgbClr val="2BA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CDAFD67D-1B92-46E0-AC68-0E3D2B3FEE61}"/>
              </a:ext>
            </a:extLst>
          </p:cNvPr>
          <p:cNvCxnSpPr>
            <a:cxnSpLocks/>
          </p:cNvCxnSpPr>
          <p:nvPr/>
        </p:nvCxnSpPr>
        <p:spPr>
          <a:xfrm flipH="1" flipV="1">
            <a:off x="2656405" y="4621629"/>
            <a:ext cx="570470" cy="184666"/>
          </a:xfrm>
          <a:prstGeom prst="straightConnector1">
            <a:avLst/>
          </a:prstGeom>
          <a:ln w="25400">
            <a:solidFill>
              <a:srgbClr val="2BA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délník 35">
            <a:extLst>
              <a:ext uri="{FF2B5EF4-FFF2-40B4-BE49-F238E27FC236}">
                <a16:creationId xmlns:a16="http://schemas.microsoft.com/office/drawing/2014/main" id="{F0676374-7258-4E93-B7B5-9E287CA3F631}"/>
              </a:ext>
            </a:extLst>
          </p:cNvPr>
          <p:cNvSpPr/>
          <p:nvPr/>
        </p:nvSpPr>
        <p:spPr>
          <a:xfrm>
            <a:off x="3226875" y="3486283"/>
            <a:ext cx="1894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UTP / STP </a:t>
            </a:r>
            <a:r>
              <a:rPr lang="cs-CZ" dirty="0" err="1">
                <a:solidFill>
                  <a:srgbClr val="3C3C3C"/>
                </a:solidFill>
              </a:rPr>
              <a:t>cable</a:t>
            </a:r>
            <a:endParaRPr lang="cs-CZ" dirty="0">
              <a:solidFill>
                <a:srgbClr val="3C3C3C"/>
              </a:solidFill>
            </a:endParaRPr>
          </a:p>
        </p:txBody>
      </p:sp>
      <p:pic>
        <p:nvPicPr>
          <p:cNvPr id="37" name="Picture 2" descr="VÃ½sledek obrÃ¡zku pro patch kabel">
            <a:extLst>
              <a:ext uri="{FF2B5EF4-FFF2-40B4-BE49-F238E27FC236}">
                <a16:creationId xmlns:a16="http://schemas.microsoft.com/office/drawing/2014/main" id="{48739DF7-5EF6-44A8-8749-10773A9C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73" y="3027185"/>
            <a:ext cx="1059973" cy="105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8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604468" y="1108367"/>
            <a:ext cx="11423527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9FFF"/>
                </a:solidFill>
              </a:rPr>
              <a:t>Up to 255 chargers in the network can be divided into many groups by battery type, forklift type…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Charger groups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sp>
        <p:nvSpPr>
          <p:cNvPr id="30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7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31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0B6CE38-6E2F-4A22-93E0-273A88401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3" y="2391432"/>
            <a:ext cx="7736839" cy="3444776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BBBDB7E-92DE-4E60-B61B-00712BD5FFE7}"/>
              </a:ext>
            </a:extLst>
          </p:cNvPr>
          <p:cNvCxnSpPr>
            <a:cxnSpLocks/>
          </p:cNvCxnSpPr>
          <p:nvPr/>
        </p:nvCxnSpPr>
        <p:spPr>
          <a:xfrm>
            <a:off x="8226660" y="5380004"/>
            <a:ext cx="710566" cy="0"/>
          </a:xfrm>
          <a:prstGeom prst="line">
            <a:avLst/>
          </a:prstGeom>
          <a:ln w="25400">
            <a:solidFill>
              <a:srgbClr val="2BAFFF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227D2013-03D4-4EBF-9836-983875C8AFF5}"/>
              </a:ext>
            </a:extLst>
          </p:cNvPr>
          <p:cNvSpPr/>
          <p:nvPr/>
        </p:nvSpPr>
        <p:spPr>
          <a:xfrm>
            <a:off x="9095666" y="519533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BAFFF"/>
                </a:solidFill>
              </a:rPr>
              <a:t>u</a:t>
            </a:r>
            <a:r>
              <a:rPr lang="en-US" dirty="0">
                <a:solidFill>
                  <a:srgbClr val="2BAFFF"/>
                </a:solidFill>
              </a:rPr>
              <a:t>p to </a:t>
            </a:r>
            <a:r>
              <a:rPr lang="en-US" b="1" dirty="0">
                <a:solidFill>
                  <a:srgbClr val="2BAFFF"/>
                </a:solidFill>
              </a:rPr>
              <a:t>255 chargers </a:t>
            </a:r>
            <a:endParaRPr lang="cs-CZ" dirty="0">
              <a:solidFill>
                <a:srgbClr val="2BA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39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Hardware Parts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sp>
        <p:nvSpPr>
          <p:cNvPr id="10" name="Google Shape;84;p16"/>
          <p:cNvSpPr txBox="1"/>
          <p:nvPr/>
        </p:nvSpPr>
        <p:spPr>
          <a:xfrm>
            <a:off x="574801" y="585202"/>
            <a:ext cx="5519847" cy="290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2400" dirty="0" err="1">
                <a:solidFill>
                  <a:srgbClr val="009FFF"/>
                </a:solidFill>
              </a:rPr>
              <a:t>Control</a:t>
            </a:r>
            <a:r>
              <a:rPr lang="cs-CZ" sz="2400" dirty="0">
                <a:solidFill>
                  <a:srgbClr val="009FFF"/>
                </a:solidFill>
              </a:rPr>
              <a:t> unit </a:t>
            </a:r>
            <a:r>
              <a:rPr lang="cs-CZ" sz="2400" dirty="0" err="1">
                <a:solidFill>
                  <a:srgbClr val="009FFF"/>
                </a:solidFill>
              </a:rPr>
              <a:t>contains</a:t>
            </a:r>
            <a:r>
              <a:rPr lang="cs-CZ" sz="2400" dirty="0">
                <a:solidFill>
                  <a:srgbClr val="009FFF"/>
                </a:solidFill>
              </a:rPr>
              <a:t>:</a:t>
            </a:r>
          </a:p>
          <a:p>
            <a:pPr marL="609585" indent="-457189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en-US" sz="2400" dirty="0">
                <a:solidFill>
                  <a:srgbClr val="3C3C3C"/>
                </a:solidFill>
              </a:rPr>
              <a:t>Ethernet ports</a:t>
            </a:r>
          </a:p>
          <a:p>
            <a:pPr marL="609585" indent="-457189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en-US" sz="2400" dirty="0">
                <a:solidFill>
                  <a:srgbClr val="3C3C3C"/>
                </a:solidFill>
              </a:rPr>
              <a:t>SIM card slot</a:t>
            </a:r>
          </a:p>
          <a:p>
            <a:pPr marL="609585" indent="-457189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en-US" sz="2400" dirty="0">
                <a:solidFill>
                  <a:srgbClr val="3C3C3C"/>
                </a:solidFill>
              </a:rPr>
              <a:t>LED and sound signalization</a:t>
            </a:r>
          </a:p>
          <a:p>
            <a:pPr marL="609585" indent="-457189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en-US" sz="2400" dirty="0" err="1">
                <a:solidFill>
                  <a:srgbClr val="3C3C3C"/>
                </a:solidFill>
              </a:rPr>
              <a:t>WiFi</a:t>
            </a:r>
            <a:r>
              <a:rPr lang="en-US" sz="2400" dirty="0">
                <a:solidFill>
                  <a:srgbClr val="3C3C3C"/>
                </a:solidFill>
              </a:rPr>
              <a:t> + LTE antenna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0369DBF-7076-4AE5-8FD1-876C15592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36" y="3355373"/>
            <a:ext cx="1523992" cy="2524600"/>
          </a:xfrm>
          <a:prstGeom prst="rect">
            <a:avLst/>
          </a:prstGeom>
        </p:spPr>
      </p:pic>
      <p:sp>
        <p:nvSpPr>
          <p:cNvPr id="13" name="Google Shape;84;p16"/>
          <p:cNvSpPr txBox="1"/>
          <p:nvPr/>
        </p:nvSpPr>
        <p:spPr>
          <a:xfrm>
            <a:off x="6300794" y="585201"/>
            <a:ext cx="5519847" cy="290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2400" dirty="0" err="1">
                <a:solidFill>
                  <a:srgbClr val="009FFF"/>
                </a:solidFill>
              </a:rPr>
              <a:t>Optional</a:t>
            </a:r>
            <a:r>
              <a:rPr lang="cs-CZ" sz="2400" dirty="0">
                <a:solidFill>
                  <a:srgbClr val="009FFF"/>
                </a:solidFill>
              </a:rPr>
              <a:t> </a:t>
            </a:r>
            <a:r>
              <a:rPr lang="cs-CZ" sz="2400" dirty="0" err="1">
                <a:solidFill>
                  <a:srgbClr val="009FFF"/>
                </a:solidFill>
              </a:rPr>
              <a:t>equipment</a:t>
            </a:r>
            <a:r>
              <a:rPr lang="cs-CZ" sz="2400" dirty="0">
                <a:solidFill>
                  <a:srgbClr val="009FFF"/>
                </a:solidFill>
              </a:rPr>
              <a:t>:</a:t>
            </a:r>
          </a:p>
          <a:p>
            <a:pPr marL="609585" indent="-457189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2400" dirty="0" err="1">
                <a:solidFill>
                  <a:srgbClr val="3C3C3C"/>
                </a:solidFill>
              </a:rPr>
              <a:t>Wireless</a:t>
            </a:r>
            <a:r>
              <a:rPr lang="cs-CZ" sz="2400" dirty="0">
                <a:solidFill>
                  <a:srgbClr val="3C3C3C"/>
                </a:solidFill>
              </a:rPr>
              <a:t> QR scanner</a:t>
            </a:r>
          </a:p>
          <a:p>
            <a:pPr marL="609585" indent="-457189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2400" dirty="0" err="1">
                <a:solidFill>
                  <a:srgbClr val="3C3C3C"/>
                </a:solidFill>
              </a:rPr>
              <a:t>Industrial</a:t>
            </a:r>
            <a:r>
              <a:rPr lang="cs-CZ" sz="2400" dirty="0">
                <a:solidFill>
                  <a:srgbClr val="3C3C3C"/>
                </a:solidFill>
              </a:rPr>
              <a:t> monitor</a:t>
            </a:r>
          </a:p>
          <a:p>
            <a:pPr marL="152396">
              <a:lnSpc>
                <a:spcPct val="115000"/>
              </a:lnSpc>
              <a:buClr>
                <a:srgbClr val="FFC73B"/>
              </a:buClr>
              <a:buSzPts val="1800"/>
            </a:pPr>
            <a:endParaRPr lang="cs-CZ" sz="2400" dirty="0">
              <a:solidFill>
                <a:srgbClr val="3C3C3C"/>
              </a:solidFill>
            </a:endParaRPr>
          </a:p>
          <a:p>
            <a:pPr marL="152396">
              <a:lnSpc>
                <a:spcPct val="115000"/>
              </a:lnSpc>
              <a:buClr>
                <a:srgbClr val="FFC73B"/>
              </a:buClr>
              <a:buSzPts val="1800"/>
            </a:pPr>
            <a:endParaRPr lang="cs-CZ" sz="2400" dirty="0">
              <a:solidFill>
                <a:srgbClr val="3C3C3C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215D5B-97E8-4765-BC0D-6F5BE7898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35" y="1243942"/>
            <a:ext cx="959565" cy="15911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6BD3CDA-3D51-4C34-A83A-C74B7D756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89" y="3003210"/>
            <a:ext cx="3511247" cy="2298713"/>
          </a:xfrm>
          <a:prstGeom prst="rect">
            <a:avLst/>
          </a:prstGeom>
        </p:spPr>
      </p:pic>
      <p:pic>
        <p:nvPicPr>
          <p:cNvPr id="17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8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0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0135" y="6246600"/>
            <a:ext cx="1901867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990033" y="6264000"/>
            <a:ext cx="28088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dirty="0">
                <a:solidFill>
                  <a:srgbClr val="009FFF"/>
                </a:solidFill>
              </a:rPr>
              <a:t>|</a:t>
            </a:r>
            <a:r>
              <a:rPr lang="cs" sz="2400" dirty="0"/>
              <a:t>   </a:t>
            </a:r>
            <a:endParaRPr sz="2400" dirty="0"/>
          </a:p>
        </p:txBody>
      </p:sp>
      <p:sp>
        <p:nvSpPr>
          <p:cNvPr id="96" name="Google Shape;96;p17"/>
          <p:cNvSpPr txBox="1"/>
          <p:nvPr/>
        </p:nvSpPr>
        <p:spPr>
          <a:xfrm>
            <a:off x="574800" y="0"/>
            <a:ext cx="10943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 b="1" dirty="0">
                <a:solidFill>
                  <a:srgbClr val="009FFF"/>
                </a:solidFill>
              </a:rPr>
              <a:t>Software Modules</a:t>
            </a:r>
            <a:endParaRPr sz="24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3" y="6371901"/>
            <a:ext cx="1693873" cy="3059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7DDBD2-4FB1-4197-ABEB-70EA5E8CE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1" y="1667753"/>
            <a:ext cx="1188617" cy="19902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4A6352-2A31-41C7-8B6C-CBB74D2C7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27" y="1720594"/>
            <a:ext cx="3237500" cy="21192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E462DF-58AE-4A6F-977B-3157D74F6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33" y="4658757"/>
            <a:ext cx="1731819" cy="13630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2FFA759-89FF-4646-A1DA-6065C028A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60" y="1776467"/>
            <a:ext cx="3005608" cy="180924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8B9F10B-F935-48F2-AA15-F386E9F29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19" y="5168305"/>
            <a:ext cx="1679363" cy="7804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BEF640A-F549-441B-B4EB-240795E4F9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81" y="5290373"/>
            <a:ext cx="750769" cy="53633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99C3B6-9928-4D8B-A4F2-B512905C13A6}"/>
              </a:ext>
            </a:extLst>
          </p:cNvPr>
          <p:cNvSpPr txBox="1"/>
          <p:nvPr/>
        </p:nvSpPr>
        <p:spPr>
          <a:xfrm>
            <a:off x="445363" y="938883"/>
            <a:ext cx="131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3C3C3C"/>
                </a:solidFill>
              </a:rPr>
              <a:t>Basic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9087C7-E073-4760-8471-D1237D06E261}"/>
              </a:ext>
            </a:extLst>
          </p:cNvPr>
          <p:cNvSpPr txBox="1"/>
          <p:nvPr/>
        </p:nvSpPr>
        <p:spPr>
          <a:xfrm>
            <a:off x="4291784" y="938883"/>
            <a:ext cx="240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3C3C3C"/>
                </a:solidFill>
              </a:rPr>
              <a:t>Monitors</a:t>
            </a:r>
            <a:endParaRPr lang="cs-CZ" sz="3200" dirty="0">
              <a:solidFill>
                <a:srgbClr val="3C3C3C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7D977B3-2816-4924-B377-461CF9F1CC2E}"/>
              </a:ext>
            </a:extLst>
          </p:cNvPr>
          <p:cNvSpPr txBox="1"/>
          <p:nvPr/>
        </p:nvSpPr>
        <p:spPr>
          <a:xfrm>
            <a:off x="1453500" y="3998403"/>
            <a:ext cx="298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3C3C3C"/>
                </a:solidFill>
              </a:rPr>
              <a:t>Identification</a:t>
            </a:r>
            <a:endParaRPr lang="cs-CZ" sz="3200" dirty="0">
              <a:solidFill>
                <a:srgbClr val="3C3C3C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C43ED35-3B35-4E41-802C-0A1335534573}"/>
              </a:ext>
            </a:extLst>
          </p:cNvPr>
          <p:cNvSpPr txBox="1"/>
          <p:nvPr/>
        </p:nvSpPr>
        <p:spPr>
          <a:xfrm>
            <a:off x="8127155" y="938883"/>
            <a:ext cx="298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3C3C3C"/>
                </a:solidFill>
              </a:rPr>
              <a:t>Statistics</a:t>
            </a:r>
            <a:endParaRPr lang="cs-CZ" sz="3200" dirty="0">
              <a:solidFill>
                <a:srgbClr val="3C3C3C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81AE291-C09F-4C01-983F-C85853D96AC5}"/>
              </a:ext>
            </a:extLst>
          </p:cNvPr>
          <p:cNvSpPr txBox="1"/>
          <p:nvPr/>
        </p:nvSpPr>
        <p:spPr>
          <a:xfrm>
            <a:off x="7421664" y="3999272"/>
            <a:ext cx="3401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3C3C3C"/>
                </a:solidFill>
              </a:rPr>
              <a:t>Remote</a:t>
            </a:r>
            <a:r>
              <a:rPr lang="cs-CZ" sz="3200" dirty="0">
                <a:solidFill>
                  <a:srgbClr val="3C3C3C"/>
                </a:solidFill>
              </a:rPr>
              <a:t> </a:t>
            </a:r>
            <a:r>
              <a:rPr lang="cs-CZ" sz="3200" dirty="0" err="1">
                <a:solidFill>
                  <a:srgbClr val="3C3C3C"/>
                </a:solidFill>
              </a:rPr>
              <a:t>access</a:t>
            </a:r>
            <a:r>
              <a:rPr lang="cs-CZ" sz="3200" dirty="0">
                <a:solidFill>
                  <a:srgbClr val="3C3C3C"/>
                </a:solidFill>
              </a:rPr>
              <a:t> and </a:t>
            </a:r>
            <a:r>
              <a:rPr lang="cs-CZ" sz="3200" dirty="0" err="1">
                <a:solidFill>
                  <a:srgbClr val="3C3C3C"/>
                </a:solidFill>
              </a:rPr>
              <a:t>reports</a:t>
            </a:r>
            <a:endParaRPr lang="cs-CZ" sz="3200" dirty="0">
              <a:solidFill>
                <a:srgbClr val="3C3C3C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6CFA52F-5533-4A8C-949F-9FD9513D343C}"/>
              </a:ext>
            </a:extLst>
          </p:cNvPr>
          <p:cNvSpPr txBox="1"/>
          <p:nvPr/>
        </p:nvSpPr>
        <p:spPr>
          <a:xfrm>
            <a:off x="7860485" y="5948778"/>
            <a:ext cx="238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www.axinet.cz</a:t>
            </a:r>
          </a:p>
        </p:txBody>
      </p:sp>
      <p:sp>
        <p:nvSpPr>
          <p:cNvPr id="23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0657840" y="6289900"/>
            <a:ext cx="1370155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cs" sz="2133" b="1">
                <a:solidFill>
                  <a:srgbClr val="3C3C3C"/>
                </a:solidFill>
              </a:rPr>
              <a:pPr/>
              <a:t>9</a:t>
            </a:fld>
            <a:r>
              <a:rPr lang="cs" sz="2133" b="1" dirty="0">
                <a:solidFill>
                  <a:srgbClr val="3C3C3C"/>
                </a:solidFill>
              </a:rPr>
              <a:t> / 19</a:t>
            </a:r>
            <a:endParaRPr sz="2133" b="1" dirty="0">
              <a:solidFill>
                <a:srgbClr val="3C3C3C"/>
              </a:solidFill>
            </a:endParaRPr>
          </a:p>
        </p:txBody>
      </p:sp>
      <p:pic>
        <p:nvPicPr>
          <p:cNvPr id="24" name="Google Shape;5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4468" y="6371900"/>
            <a:ext cx="1144465" cy="44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0511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550</Words>
  <Application>Microsoft Office PowerPoint</Application>
  <PresentationFormat>Širokoúhlá obrazovka</PresentationFormat>
  <Paragraphs>117</Paragraphs>
  <Slides>19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cabejsekt</dc:creator>
  <cp:lastModifiedBy>Vitezslav Halasta</cp:lastModifiedBy>
  <cp:revision>243</cp:revision>
  <dcterms:created xsi:type="dcterms:W3CDTF">2018-07-16T06:26:41Z</dcterms:created>
  <dcterms:modified xsi:type="dcterms:W3CDTF">2020-03-26T15:00:20Z</dcterms:modified>
</cp:coreProperties>
</file>